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1" r:id="rId6"/>
    <p:sldId id="260" r:id="rId7"/>
    <p:sldId id="262" r:id="rId8"/>
    <p:sldId id="266" r:id="rId9"/>
    <p:sldId id="263" r:id="rId10"/>
    <p:sldId id="264" r:id="rId11"/>
    <p:sldId id="265" r:id="rId12"/>
    <p:sldId id="267" r:id="rId13"/>
    <p:sldId id="268" r:id="rId14"/>
    <p:sldId id="269" r:id="rId15"/>
    <p:sldId id="272" r:id="rId16"/>
    <p:sldId id="270" r:id="rId17"/>
    <p:sldId id="271"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589" autoAdjust="0"/>
  </p:normalViewPr>
  <p:slideViewPr>
    <p:cSldViewPr snapToGrid="0" snapToObjects="1">
      <p:cViewPr varScale="1">
        <p:scale>
          <a:sx n="46" d="100"/>
          <a:sy n="46" d="100"/>
        </p:scale>
        <p:origin x="-22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F298F-01D9-3540-A603-691F0096C17D}" type="datetimeFigureOut">
              <a:rPr lang="en-US" smtClean="0"/>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208FEC-2489-9D41-B23F-6FCF64781C94}" type="slidenum">
              <a:rPr lang="en-US" smtClean="0"/>
              <a:pPr/>
              <a:t>‹#›</a:t>
            </a:fld>
            <a:endParaRPr lang="en-US"/>
          </a:p>
        </p:txBody>
      </p:sp>
    </p:spTree>
    <p:extLst>
      <p:ext uri="{BB962C8B-B14F-4D97-AF65-F5344CB8AC3E}">
        <p14:creationId xmlns:p14="http://schemas.microsoft.com/office/powerpoint/2010/main" xmlns="" val="38101025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Homework time is one of the hardest things families do together, and it can result in arguing, tantrums, crying, aggression or property destruction.  If parents are not able to get their children to do their homework without these issues, they often remove the demand and children can fall behind at school.  Worst of all, these problems grow over time, and the child who once refused to complete his homework, may eventually refuses to come home at curfew or refuse to comply with other household rules.  It is much harder to address these issues at 18 than at 8!</a:t>
            </a: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1</a:t>
            </a:fld>
            <a:endParaRPr lang="en-US"/>
          </a:p>
        </p:txBody>
      </p:sp>
    </p:spTree>
    <p:extLst>
      <p:ext uri="{BB962C8B-B14F-4D97-AF65-F5344CB8AC3E}">
        <p14:creationId xmlns:p14="http://schemas.microsoft.com/office/powerpoint/2010/main" xmlns="" val="2524486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 NEVER NEVER use time out for problem behavior during HW time because that is a huge </a:t>
            </a:r>
            <a:r>
              <a:rPr lang="en-US" sz="1200" kern="1200" dirty="0" err="1" smtClean="0">
                <a:solidFill>
                  <a:schemeClr val="tx1"/>
                </a:solidFill>
                <a:effectLst/>
                <a:latin typeface="+mn-lt"/>
                <a:ea typeface="+mn-ea"/>
                <a:cs typeface="+mn-cs"/>
              </a:rPr>
              <a:t>reinforcer</a:t>
            </a:r>
            <a:r>
              <a:rPr lang="en-US" sz="1200" kern="1200" dirty="0" smtClean="0">
                <a:solidFill>
                  <a:schemeClr val="tx1"/>
                </a:solidFill>
                <a:effectLst/>
                <a:latin typeface="+mn-lt"/>
                <a:ea typeface="+mn-ea"/>
                <a:cs typeface="+mn-cs"/>
              </a:rPr>
              <a:t> for the problem behavior- just give them a big piece of cake and ice cream too!</a:t>
            </a: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10</a:t>
            </a:fld>
            <a:endParaRPr lang="en-US"/>
          </a:p>
        </p:txBody>
      </p:sp>
    </p:spTree>
    <p:extLst>
      <p:ext uri="{BB962C8B-B14F-4D97-AF65-F5344CB8AC3E}">
        <p14:creationId xmlns:p14="http://schemas.microsoft.com/office/powerpoint/2010/main" xmlns="" val="290993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 NEVER NEVER use time out for problem behavior during HW time because that is a huge </a:t>
            </a:r>
            <a:r>
              <a:rPr lang="en-US" sz="1200" kern="1200" dirty="0" err="1" smtClean="0">
                <a:solidFill>
                  <a:schemeClr val="tx1"/>
                </a:solidFill>
                <a:effectLst/>
                <a:latin typeface="+mn-lt"/>
                <a:ea typeface="+mn-ea"/>
                <a:cs typeface="+mn-cs"/>
              </a:rPr>
              <a:t>reinforcer</a:t>
            </a:r>
            <a:r>
              <a:rPr lang="en-US" sz="1200" kern="1200" dirty="0" smtClean="0">
                <a:solidFill>
                  <a:schemeClr val="tx1"/>
                </a:solidFill>
                <a:effectLst/>
                <a:latin typeface="+mn-lt"/>
                <a:ea typeface="+mn-ea"/>
                <a:cs typeface="+mn-cs"/>
              </a:rPr>
              <a:t> for the problem behavior- just give them a big piece of cake and ice cream too!</a:t>
            </a: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11</a:t>
            </a:fld>
            <a:endParaRPr lang="en-US"/>
          </a:p>
        </p:txBody>
      </p:sp>
    </p:spTree>
    <p:extLst>
      <p:ext uri="{BB962C8B-B14F-4D97-AF65-F5344CB8AC3E}">
        <p14:creationId xmlns:p14="http://schemas.microsoft.com/office/powerpoint/2010/main" xmlns="" val="266201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 Competing </a:t>
            </a:r>
            <a:r>
              <a:rPr lang="en-US" sz="1200" kern="1200" dirty="0" err="1" smtClean="0">
                <a:solidFill>
                  <a:schemeClr val="tx1"/>
                </a:solidFill>
                <a:effectLst/>
                <a:latin typeface="+mn-lt"/>
                <a:ea typeface="+mn-ea"/>
                <a:cs typeface="+mn-cs"/>
              </a:rPr>
              <a:t>reinforcers</a:t>
            </a:r>
            <a:r>
              <a:rPr lang="en-US" sz="1200" kern="1200" dirty="0" smtClean="0">
                <a:solidFill>
                  <a:schemeClr val="tx1"/>
                </a:solidFill>
                <a:effectLst/>
                <a:latin typeface="+mn-lt"/>
                <a:ea typeface="+mn-ea"/>
                <a:cs typeface="+mn-cs"/>
              </a:rPr>
              <a:t>.  For some kids, it is very fun to argue and fight with their parents.  It is a case of competing </a:t>
            </a:r>
            <a:r>
              <a:rPr lang="en-US" sz="1200" kern="1200" dirty="0" err="1" smtClean="0">
                <a:solidFill>
                  <a:schemeClr val="tx1"/>
                </a:solidFill>
                <a:effectLst/>
                <a:latin typeface="+mn-lt"/>
                <a:ea typeface="+mn-ea"/>
                <a:cs typeface="+mn-cs"/>
              </a:rPr>
              <a:t>reinforcers</a:t>
            </a:r>
            <a:r>
              <a:rPr lang="en-US" sz="1200" kern="1200" dirty="0" smtClean="0">
                <a:solidFill>
                  <a:schemeClr val="tx1"/>
                </a:solidFill>
                <a:effectLst/>
                <a:latin typeface="+mn-lt"/>
                <a:ea typeface="+mn-ea"/>
                <a:cs typeface="+mn-cs"/>
              </a:rPr>
              <a:t>, and we all are faced with it every day.  Especially if you have kids on the spectrum, they have a communication disorder, so yelling and arguing can sound an awful lot like the cheering at a football game, and may not be aversive to them at all; instead it can be very rewarding to see that they have the power to make you do these loud behaviors.  It is imperative that you control WHEN high intensity attention is available, and only make it available following or during good behavior.</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12</a:t>
            </a:fld>
            <a:endParaRPr lang="en-US"/>
          </a:p>
        </p:txBody>
      </p:sp>
    </p:spTree>
    <p:extLst>
      <p:ext uri="{BB962C8B-B14F-4D97-AF65-F5344CB8AC3E}">
        <p14:creationId xmlns:p14="http://schemas.microsoft.com/office/powerpoint/2010/main" xmlns="" val="275733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7. Competing </a:t>
            </a:r>
            <a:r>
              <a:rPr lang="en-US" sz="1200" kern="1200" dirty="0" err="1" smtClean="0">
                <a:solidFill>
                  <a:schemeClr val="tx1"/>
                </a:solidFill>
                <a:effectLst/>
                <a:latin typeface="+mn-lt"/>
                <a:ea typeface="+mn-ea"/>
                <a:cs typeface="+mn-cs"/>
              </a:rPr>
              <a:t>reinforcers</a:t>
            </a:r>
            <a:r>
              <a:rPr lang="en-US" sz="1200" kern="1200" dirty="0" smtClean="0">
                <a:solidFill>
                  <a:schemeClr val="tx1"/>
                </a:solidFill>
                <a:effectLst/>
                <a:latin typeface="+mn-lt"/>
                <a:ea typeface="+mn-ea"/>
                <a:cs typeface="+mn-cs"/>
              </a:rPr>
              <a:t>.  For some kids, it is very fun to argue and fight with their parents.  It is a case of competing </a:t>
            </a:r>
            <a:r>
              <a:rPr lang="en-US" sz="1200" kern="1200" dirty="0" err="1" smtClean="0">
                <a:solidFill>
                  <a:schemeClr val="tx1"/>
                </a:solidFill>
                <a:effectLst/>
                <a:latin typeface="+mn-lt"/>
                <a:ea typeface="+mn-ea"/>
                <a:cs typeface="+mn-cs"/>
              </a:rPr>
              <a:t>reinforcers</a:t>
            </a:r>
            <a:r>
              <a:rPr lang="en-US" sz="1200" kern="1200" dirty="0" smtClean="0">
                <a:solidFill>
                  <a:schemeClr val="tx1"/>
                </a:solidFill>
                <a:effectLst/>
                <a:latin typeface="+mn-lt"/>
                <a:ea typeface="+mn-ea"/>
                <a:cs typeface="+mn-cs"/>
              </a:rPr>
              <a:t>, and we all are faced with it every day.  Especially if you have kids on the spectrum, they have a communication disorder, so yelling and arguing can sound an awful lot like the cheering at a football game, and may not be aversive to them at all; instead it can be very rewarding to see that they have the power to make you do these loud behaviors.  It is imperative that you control WHEN high intensity attention is available, and only make it available following or during good behavior.</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13</a:t>
            </a:fld>
            <a:endParaRPr lang="en-US"/>
          </a:p>
        </p:txBody>
      </p:sp>
    </p:spTree>
    <p:extLst>
      <p:ext uri="{BB962C8B-B14F-4D97-AF65-F5344CB8AC3E}">
        <p14:creationId xmlns:p14="http://schemas.microsoft.com/office/powerpoint/2010/main" xmlns="" val="2722353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imperative that you control WHEN high intensity attention is available, and only make it available following or during good behavior.</a:t>
            </a: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14</a:t>
            </a:fld>
            <a:endParaRPr lang="en-US"/>
          </a:p>
        </p:txBody>
      </p:sp>
    </p:spTree>
    <p:extLst>
      <p:ext uri="{BB962C8B-B14F-4D97-AF65-F5344CB8AC3E}">
        <p14:creationId xmlns:p14="http://schemas.microsoft.com/office/powerpoint/2010/main" xmlns="" val="3035623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Skill deficits: I believe this is the most common cause for HW problems at home.  Think of HW problems as a symptom of general non-compliance. If your child will not come here when you ask them, give you something when you ask them or turn off the </a:t>
            </a:r>
            <a:r>
              <a:rPr lang="en-US" sz="1200" kern="1200" dirty="0" err="1" smtClean="0">
                <a:solidFill>
                  <a:schemeClr val="tx1"/>
                </a:solidFill>
                <a:effectLst/>
                <a:latin typeface="+mn-lt"/>
                <a:ea typeface="+mn-ea"/>
                <a:cs typeface="+mn-cs"/>
              </a:rPr>
              <a:t>tv</a:t>
            </a:r>
            <a:r>
              <a:rPr lang="en-US" sz="1200" kern="1200" dirty="0" smtClean="0">
                <a:solidFill>
                  <a:schemeClr val="tx1"/>
                </a:solidFill>
                <a:effectLst/>
                <a:latin typeface="+mn-lt"/>
                <a:ea typeface="+mn-ea"/>
                <a:cs typeface="+mn-cs"/>
              </a:rPr>
              <a:t> when asked, HW is a much high level skill and may need to be worked up to.  I have heard many parents say, “My son is not non-compliant”, but after closer inspection, the parents have removed or avoid most demands because they know their children are going to resist and it is easier to just maneuver around things the child doesn’t like.  Kids build maturity and skills by doing regular household responsibilities such as set the table (or help), clear their plate after dinner, clean their room on a regular schedule, put clothes in hamper, feed pet, walk pet, wipe up spills, dust, vacuum, make their bed, empty wastebasket, bring in mail or groceries, pull weeds or help with the yard, water the flowers, unload the dishwasher, make a snack by themselves and clean up afterwards, sort and fold laundry, help make dinner, make their own breakfast (even at 8 or 9), mop, clean bathroom, wash windows, wash car, iron clothes, change their sheets.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15</a:t>
            </a:fld>
            <a:endParaRPr lang="en-US"/>
          </a:p>
        </p:txBody>
      </p:sp>
    </p:spTree>
    <p:extLst>
      <p:ext uri="{BB962C8B-B14F-4D97-AF65-F5344CB8AC3E}">
        <p14:creationId xmlns:p14="http://schemas.microsoft.com/office/powerpoint/2010/main" xmlns="" val="207441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 I do now? Escape: The most important thing is to never give in and let them escape HW, even if you have to cancel the afternoon plans.  Giving in one time teaches them that you might give in every time, and it will cost you much more time than what you would spend following through tonight.  Also, try to block access to other forms of reinforcement such as the phone, computer </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especially talking, negotiating or arguing with you!  Every word you say while you are waiting for them to acquiesce will prolong the episode.  Try your best to stay CALM- if you act upset, it will prolong the episode, and they will be mad at you.  If you just implement the rules in a neutral manner, the child is more likely to mad at the rules, not you.  </a:t>
            </a: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16</a:t>
            </a:fld>
            <a:endParaRPr lang="en-US"/>
          </a:p>
        </p:txBody>
      </p:sp>
    </p:spTree>
    <p:extLst>
      <p:ext uri="{BB962C8B-B14F-4D97-AF65-F5344CB8AC3E}">
        <p14:creationId xmlns:p14="http://schemas.microsoft.com/office/powerpoint/2010/main" xmlns="" val="155695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Set up a reinforcement system.  If it is overly complicated it will most likely fail.  Straightforward if </a:t>
            </a:r>
            <a:r>
              <a:rPr lang="en-US"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sym typeface="Wingdings" pitchFamily="2" charset="2"/>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then’s</a:t>
            </a:r>
            <a:r>
              <a:rPr lang="en-US" sz="1200" kern="1200" dirty="0" smtClean="0">
                <a:solidFill>
                  <a:schemeClr val="tx1"/>
                </a:solidFill>
                <a:effectLst/>
                <a:latin typeface="+mn-lt"/>
                <a:ea typeface="+mn-ea"/>
                <a:cs typeface="+mn-cs"/>
              </a:rPr>
              <a:t> are the best.  Make privileges contingent upon performance.  TV, computer and video games are not rights, and are enjoyed the most when earned.  Set a reasonable goal and only provide access if the goal is met.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10. What to do now to address competing </a:t>
            </a:r>
            <a:r>
              <a:rPr lang="en-US" sz="1200" kern="1200" dirty="0" err="1" smtClean="0">
                <a:solidFill>
                  <a:schemeClr val="tx1"/>
                </a:solidFill>
                <a:effectLst/>
                <a:latin typeface="+mn-lt"/>
                <a:ea typeface="+mn-ea"/>
                <a:cs typeface="+mn-cs"/>
              </a:rPr>
              <a:t>reinforcers</a:t>
            </a:r>
            <a:r>
              <a:rPr lang="en-US" sz="1200" kern="1200" dirty="0" smtClean="0">
                <a:solidFill>
                  <a:schemeClr val="tx1"/>
                </a:solidFill>
                <a:effectLst/>
                <a:latin typeface="+mn-lt"/>
                <a:ea typeface="+mn-ea"/>
                <a:cs typeface="+mn-cs"/>
              </a:rPr>
              <a:t>.  The kids who like the fight or the argument require a specialized approach.  There is really no punisher that you can reliably use with these children, so your best option is to withhold the reward they are seeking- essentially never argue or raise your voice with them.  This is the hardest thing to do if you have practiced it for several years, but the very fact that you have used this approach for years and it has not worked yet indicates it is time for a new approach.  These kids will fight all night and love it, and you will raise your blood pressure and loose your hairline!  When they start to negotiate or resist, take a deep breath and lower your volume, and maintain the demand silently until they comply while blocking access to other sr.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Create other ways for your kids to get that high intensity attention.  If kids need to have high intensity interaction with you, only provide it in a structured way that you control the delivery of- meaning, you plan to have a competitive game of monopoly or basketball, or you watch them play a game outside and you provide loud positive attention.  Many kids will stop playing basketball after 2 missed shots, but those same kids will play all night if mom or dad is playing “broadcaster” and cheering them on with the same intensity they use when yelling about HW.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11. What to do to address skill deficits?  Build compliance by requiring frequent low level demands throughout the day.  Ask kids to hand you something, to give you a high five, to hold something for you while walking to the car, to stop the screen and look at you, then tell them they can go right back to what they were doing.  Once you have consistent compliance with these low level demands, increase the difficulty but asking them to help out with small things around the house.  Generalize compliance training to outside of the house by requiring the same things in the car, or community.</a:t>
            </a:r>
          </a:p>
          <a:p>
            <a:r>
              <a:rPr lang="en-US" sz="1200" kern="1200" dirty="0" smtClean="0">
                <a:solidFill>
                  <a:schemeClr val="tx1"/>
                </a:solidFill>
                <a:effectLst/>
                <a:latin typeface="+mn-lt"/>
                <a:ea typeface="+mn-ea"/>
                <a:cs typeface="+mn-cs"/>
              </a:rPr>
              <a:t>Once you have general compliance or while you are developing, scale demands during HW by only requiring kids to sit and do a few problems on day 1, then a few more day 2, etc.  If they are stuck on something, help them or let them skip it (but email the teacher to figure out how to get them the help they need for next time).</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17</a:t>
            </a:fld>
            <a:endParaRPr lang="en-US"/>
          </a:p>
        </p:txBody>
      </p:sp>
    </p:spTree>
    <p:extLst>
      <p:ext uri="{BB962C8B-B14F-4D97-AF65-F5344CB8AC3E}">
        <p14:creationId xmlns:p14="http://schemas.microsoft.com/office/powerpoint/2010/main" xmlns="" val="163697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www.youtube.com</a:t>
            </a:r>
            <a:r>
              <a:rPr lang="en-US" dirty="0" smtClean="0"/>
              <a:t>/</a:t>
            </a:r>
            <a:r>
              <a:rPr lang="en-US" dirty="0" err="1" smtClean="0"/>
              <a:t>watch?v</a:t>
            </a:r>
            <a:r>
              <a:rPr lang="en-US" dirty="0" smtClean="0"/>
              <a:t>=av2WmY1TDTg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www.youtube.com</a:t>
            </a:r>
            <a:r>
              <a:rPr lang="en-US" dirty="0" smtClean="0"/>
              <a:t>/</a:t>
            </a:r>
            <a:r>
              <a:rPr lang="en-US" dirty="0" err="1" smtClean="0"/>
              <a:t>watch?v</a:t>
            </a:r>
            <a:r>
              <a:rPr lang="en-US" dirty="0" smtClean="0"/>
              <a:t>=wIiA3usMd6Y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www.youtube.com</a:t>
            </a:r>
            <a:r>
              <a:rPr lang="en-US" dirty="0" smtClean="0"/>
              <a:t>/</a:t>
            </a:r>
            <a:r>
              <a:rPr lang="en-US" dirty="0" err="1" smtClean="0"/>
              <a:t>watch?v</a:t>
            </a:r>
            <a:r>
              <a:rPr lang="en-US" dirty="0" smtClean="0"/>
              <a:t>=IT1k8yAbiIA</a:t>
            </a:r>
          </a:p>
          <a:p>
            <a:endParaRPr lang="en-US" dirty="0" smtClean="0"/>
          </a:p>
          <a:p>
            <a:r>
              <a:rPr lang="en-US" dirty="0" smtClean="0"/>
              <a:t>Watch the videos</a:t>
            </a:r>
            <a:r>
              <a:rPr lang="en-US" baseline="0" dirty="0" smtClean="0"/>
              <a:t> above.  They show parents talking or yelling at their kids, who then yell back.  Imagine if the parents did not yell and were silent; how many of the child statements would not have been said?  Almost all of them.  If we assume the child would have only said 1 or 2 of their comments, we can assume the parent is responsible for the argument lasting so long and escalating so much.  Why would we as parents do anything to increase arguments.  Being silent until you see the “switch” in kids teaches them that yelling and arguing with you never works.</a:t>
            </a:r>
          </a:p>
          <a:p>
            <a:r>
              <a:rPr lang="en-US" baseline="0" dirty="0" smtClean="0"/>
              <a:t>The second video shows a child and mother fighting, but laughing during it.  The mom is teaching her daughter that this is an acceptable way to interact and </a:t>
            </a:r>
            <a:r>
              <a:rPr lang="en-US" baseline="0" smtClean="0"/>
              <a:t>heavily </a:t>
            </a:r>
            <a:r>
              <a:rPr lang="en-US" baseline="0" smtClean="0"/>
              <a:t>reinforceing </a:t>
            </a:r>
            <a:r>
              <a:rPr lang="en-US" baseline="0" dirty="0" smtClean="0"/>
              <a:t>the behaviors.  </a:t>
            </a:r>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2</a:t>
            </a:fld>
            <a:endParaRPr lang="en-US"/>
          </a:p>
        </p:txBody>
      </p:sp>
    </p:spTree>
    <p:extLst>
      <p:ext uri="{BB962C8B-B14F-4D97-AF65-F5344CB8AC3E}">
        <p14:creationId xmlns:p14="http://schemas.microsoft.com/office/powerpoint/2010/main" xmlns="" val="3701952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Tonight we are going to talk about how doing homework is just like going to sleep. </a:t>
            </a:r>
            <a:r>
              <a:rPr lang="en-US" sz="1200" kern="1200" dirty="0" smtClean="0">
                <a:solidFill>
                  <a:schemeClr val="tx1"/>
                </a:solidFill>
                <a:effectLst/>
                <a:latin typeface="+mn-lt"/>
                <a:ea typeface="+mn-ea"/>
                <a:cs typeface="+mn-cs"/>
                <a:sym typeface="Wingding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know what you are all </a:t>
            </a:r>
            <a:r>
              <a:rPr lang="en-US" sz="1200" kern="1200" dirty="0" err="1" smtClean="0">
                <a:solidFill>
                  <a:schemeClr val="tx1"/>
                </a:solidFill>
                <a:effectLst/>
                <a:latin typeface="+mn-lt"/>
                <a:ea typeface="+mn-ea"/>
                <a:cs typeface="+mn-cs"/>
              </a:rPr>
              <a:t>thinking..what</a:t>
            </a:r>
            <a:r>
              <a:rPr lang="en-US" sz="1200" kern="1200" dirty="0" smtClean="0">
                <a:solidFill>
                  <a:schemeClr val="tx1"/>
                </a:solidFill>
                <a:effectLst/>
                <a:latin typeface="+mn-lt"/>
                <a:ea typeface="+mn-ea"/>
                <a:cs typeface="+mn-cs"/>
              </a:rPr>
              <a:t> the heck?  Going to sleep is nothing like my house at 3:30 every day!  Well, what I mean is there is a lot of great research that can help us if we have trouble going to sleep, and a lot of it is pretty common knowledge, and if you go to an expert, they are going to run through a list of things that need to be in place before you try more invasive measure to deal with sleep problems.  Guess what?  Same thing for doing homework.  First we are going to quickly talk about these first line strategies, then we will discuss some more sophisticated things that have been proven to be effective.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3</a:t>
            </a:fld>
            <a:endParaRPr lang="en-US"/>
          </a:p>
        </p:txBody>
      </p:sp>
    </p:spTree>
    <p:extLst>
      <p:ext uri="{BB962C8B-B14F-4D97-AF65-F5344CB8AC3E}">
        <p14:creationId xmlns:p14="http://schemas.microsoft.com/office/powerpoint/2010/main" xmlns="" val="200866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Homework Hygiene.  There are things that are very important, and essentially “step 1” for getting a good homework routine started.</a:t>
            </a:r>
          </a:p>
          <a:p>
            <a:r>
              <a:rPr lang="en-US" sz="1200" kern="1200" dirty="0" smtClean="0">
                <a:solidFill>
                  <a:schemeClr val="tx1"/>
                </a:solidFill>
                <a:effectLst/>
                <a:latin typeface="+mn-lt"/>
                <a:ea typeface="+mn-ea"/>
                <a:cs typeface="+mn-cs"/>
              </a:rPr>
              <a:t>1. Set up a consistent schedule for doing HW.  I suggest doing it right when they get home, maybe after a snack, but definitely before any electronics.  Some parents say their child needs a break, but allowing access to screens or electronics sets up a situation where HW is PAIRED with the removal of one of their favorite things.  That part alone is enough to make kids hate HW.  It also may be the trigger for problem behavior.  Interrupting a preferred activity is a trigger for many kids, so restricting access until HW is over prevents that battle.  Also, I do not know about you, but I don’t do my best writing after 4:00- </a:t>
            </a:r>
            <a:r>
              <a:rPr lang="en-US" sz="1200" kern="1200" dirty="0" err="1" smtClean="0">
                <a:solidFill>
                  <a:schemeClr val="tx1"/>
                </a:solidFill>
                <a:effectLst/>
                <a:latin typeface="+mn-lt"/>
                <a:ea typeface="+mn-ea"/>
                <a:cs typeface="+mn-cs"/>
              </a:rPr>
              <a:t>Im</a:t>
            </a:r>
            <a:r>
              <a:rPr lang="en-US" sz="1200" kern="1200" dirty="0" smtClean="0">
                <a:solidFill>
                  <a:schemeClr val="tx1"/>
                </a:solidFill>
                <a:effectLst/>
                <a:latin typeface="+mn-lt"/>
                <a:ea typeface="+mn-ea"/>
                <a:cs typeface="+mn-cs"/>
              </a:rPr>
              <a:t> spent, and so are they.</a:t>
            </a:r>
          </a:p>
          <a:p>
            <a:r>
              <a:rPr lang="en-US" sz="1200" kern="1200" dirty="0" smtClean="0">
                <a:solidFill>
                  <a:schemeClr val="tx1"/>
                </a:solidFill>
                <a:effectLst/>
                <a:latin typeface="+mn-lt"/>
                <a:ea typeface="+mn-ea"/>
                <a:cs typeface="+mn-cs"/>
              </a:rPr>
              <a:t>2. Set up a quiet, low-distraction place for them to work, that you can monitor them at.  Even better, stay in the room and model appropriate behavior by paying bills, doing work, reading or any other focused activity that shows them that you value sitting at the table and doing work also.  Make sure all TV’s, radios, </a:t>
            </a:r>
            <a:r>
              <a:rPr lang="en-US" sz="1200" kern="1200" dirty="0" err="1" smtClean="0">
                <a:solidFill>
                  <a:schemeClr val="tx1"/>
                </a:solidFill>
                <a:effectLst/>
                <a:latin typeface="+mn-lt"/>
                <a:ea typeface="+mn-ea"/>
                <a:cs typeface="+mn-cs"/>
              </a:rPr>
              <a:t>Ipads</a:t>
            </a:r>
            <a:r>
              <a:rPr lang="en-US" sz="1200" kern="1200" dirty="0" smtClean="0">
                <a:solidFill>
                  <a:schemeClr val="tx1"/>
                </a:solidFill>
                <a:effectLst/>
                <a:latin typeface="+mn-lt"/>
                <a:ea typeface="+mn-ea"/>
                <a:cs typeface="+mn-cs"/>
              </a:rPr>
              <a:t>, phones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are turned off and out of reach during this time.</a:t>
            </a:r>
          </a:p>
          <a:p>
            <a:r>
              <a:rPr lang="en-US" sz="1200" kern="1200" dirty="0" smtClean="0">
                <a:solidFill>
                  <a:schemeClr val="tx1"/>
                </a:solidFill>
                <a:effectLst/>
                <a:latin typeface="+mn-lt"/>
                <a:ea typeface="+mn-ea"/>
                <a:cs typeface="+mn-cs"/>
              </a:rPr>
              <a:t>3. Program in breaks that are low stimulation; eat some grapes, stretch, walk around the house or walk the dog; do not play video games, surf the net, watch </a:t>
            </a:r>
            <a:r>
              <a:rPr lang="en-US" sz="1200" kern="1200" dirty="0" err="1" smtClean="0">
                <a:solidFill>
                  <a:schemeClr val="tx1"/>
                </a:solidFill>
                <a:effectLst/>
                <a:latin typeface="+mn-lt"/>
                <a:ea typeface="+mn-ea"/>
                <a:cs typeface="+mn-cs"/>
              </a:rPr>
              <a:t>tv</a:t>
            </a:r>
            <a:r>
              <a:rPr lang="en-US" sz="1200" kern="1200" dirty="0" smtClean="0">
                <a:solidFill>
                  <a:schemeClr val="tx1"/>
                </a:solidFill>
                <a:effectLst/>
                <a:latin typeface="+mn-lt"/>
                <a:ea typeface="+mn-ea"/>
                <a:cs typeface="+mn-cs"/>
              </a:rPr>
              <a:t>.  Keep them timed, supervised and brief.</a:t>
            </a: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4</a:t>
            </a:fld>
            <a:endParaRPr lang="en-US"/>
          </a:p>
        </p:txBody>
      </p:sp>
    </p:spTree>
    <p:extLst>
      <p:ext uri="{BB962C8B-B14F-4D97-AF65-F5344CB8AC3E}">
        <p14:creationId xmlns:p14="http://schemas.microsoft.com/office/powerpoint/2010/main" xmlns="" val="178754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Stay calm- by doing this, we model the appropriate behavior and shorten any problem behavior that may occur.  Do not nag, repeat yourself make empty threats or use shame or humiliation.  Saying “your brother is so good, he never puts me through this!” because it is not an effective method in getting better compliance and has unwanted side effects.  Better to stay silent than to nag or argue.  More on that later!</a:t>
            </a: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5</a:t>
            </a:fld>
            <a:endParaRPr lang="en-US"/>
          </a:p>
        </p:txBody>
      </p:sp>
    </p:spTree>
    <p:extLst>
      <p:ext uri="{BB962C8B-B14F-4D97-AF65-F5344CB8AC3E}">
        <p14:creationId xmlns:p14="http://schemas.microsoft.com/office/powerpoint/2010/main" xmlns="" val="2214547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 have all these things in place, and you still have problems, why?  Generally there are 3 reasons kids fight HW: 1. Sometimes they get out of it, 2. It is more fun to fight with you and delay it, 3. Skill deficits.</a:t>
            </a: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6</a:t>
            </a:fld>
            <a:endParaRPr lang="en-US"/>
          </a:p>
        </p:txBody>
      </p:sp>
    </p:spTree>
    <p:extLst>
      <p:ext uri="{BB962C8B-B14F-4D97-AF65-F5344CB8AC3E}">
        <p14:creationId xmlns:p14="http://schemas.microsoft.com/office/powerpoint/2010/main" xmlns="" val="196203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Escape maintained.  Kids will often play terrible gambling odds that I would run from.  For example, if a restaurant is closed 7 out of 8 times you go there, you would never try to eat there again, but kids are the opposite.  If they can get out of work 1 out of 8 times they try, they will run with those odds forever.  Make sure problem behavior NEVER results in escaping the demand.  Investing the time the first few times they try to get out of work through problem behavior will pay off in countless saved minutes over the next years.  </a:t>
            </a:r>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7</a:t>
            </a:fld>
            <a:endParaRPr lang="en-US"/>
          </a:p>
        </p:txBody>
      </p:sp>
    </p:spTree>
    <p:extLst>
      <p:ext uri="{BB962C8B-B14F-4D97-AF65-F5344CB8AC3E}">
        <p14:creationId xmlns:p14="http://schemas.microsoft.com/office/powerpoint/2010/main" xmlns="" val="2385607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Escape maintained.  Kids will often play terrible gambling odds that I would run from.  For example, if a restaurant is closed 7 out of 8 times you go there, you would never try to eat there again, but kids are the opposite.  If they can get out of work 1 out of 8 times they try, they will run with those odds forever.  Make sure problem behavior NEVER results in escaping the demand.  Investing the time the first few times they try to get out of work through problem behavior will pay off in countless saved minutes over the next years.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F208FEC-2489-9D41-B23F-6FCF64781C94}" type="slidenum">
              <a:rPr lang="en-US" smtClean="0"/>
              <a:pPr/>
              <a:t>8</a:t>
            </a:fld>
            <a:endParaRPr lang="en-US"/>
          </a:p>
        </p:txBody>
      </p:sp>
    </p:spTree>
    <p:extLst>
      <p:ext uri="{BB962C8B-B14F-4D97-AF65-F5344CB8AC3E}">
        <p14:creationId xmlns:p14="http://schemas.microsoft.com/office/powerpoint/2010/main" xmlns="" val="110398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F208FEC-2489-9D41-B23F-6FCF64781C94}" type="slidenum">
              <a:rPr lang="en-US" smtClean="0"/>
              <a:pPr/>
              <a:t>9</a:t>
            </a:fld>
            <a:endParaRPr lang="en-US"/>
          </a:p>
        </p:txBody>
      </p:sp>
    </p:spTree>
    <p:extLst>
      <p:ext uri="{BB962C8B-B14F-4D97-AF65-F5344CB8AC3E}">
        <p14:creationId xmlns:p14="http://schemas.microsoft.com/office/powerpoint/2010/main" xmlns="" val="139218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pPr/>
              <a:t>10/13/2015</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pPr/>
              <a:t>10/13/2015</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pPr/>
              <a:t>‹#›</a:t>
            </a:fld>
            <a:endParaRPr lang="en-US"/>
          </a:p>
        </p:txBody>
      </p:sp>
      <p:pic>
        <p:nvPicPr>
          <p:cNvPr id="11" name="Picture 10" descr="Comparison-Underline.png"/>
          <p:cNvPicPr>
            <a:picLocks noChangeAspect="1"/>
          </p:cNvPicPr>
          <p:nvPr/>
        </p:nvPicPr>
        <p:blipFill>
          <a:blip r:embed="rId2" cstate="print"/>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cstate="print"/>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cstate="print"/>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cstate="print"/>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pPr/>
              <a:t>10/13/2015</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Homework Help</a:t>
            </a:r>
            <a:endParaRPr lang="en-US" dirty="0"/>
          </a:p>
        </p:txBody>
      </p:sp>
      <p:sp>
        <p:nvSpPr>
          <p:cNvPr id="3" name="Subtitle 2"/>
          <p:cNvSpPr>
            <a:spLocks noGrp="1"/>
          </p:cNvSpPr>
          <p:nvPr>
            <p:ph type="subTitle" idx="1"/>
          </p:nvPr>
        </p:nvSpPr>
        <p:spPr/>
        <p:txBody>
          <a:bodyPr/>
          <a:lstStyle/>
          <a:p>
            <a:r>
              <a:rPr lang="en-US" dirty="0" smtClean="0"/>
              <a:t>Richard Jones MS, LBA, BCBA</a:t>
            </a:r>
          </a:p>
          <a:p>
            <a:r>
              <a:rPr lang="en-US" dirty="0" smtClean="0"/>
              <a:t>Great Neck SEPTA, October 7, 2015</a:t>
            </a:r>
            <a:endParaRPr lang="en-US" dirty="0"/>
          </a:p>
        </p:txBody>
      </p:sp>
    </p:spTree>
    <p:extLst>
      <p:ext uri="{BB962C8B-B14F-4D97-AF65-F5344CB8AC3E}">
        <p14:creationId xmlns:p14="http://schemas.microsoft.com/office/powerpoint/2010/main" xmlns="" val="4103351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Out</a:t>
            </a:r>
            <a:endParaRPr lang="en-US" dirty="0"/>
          </a:p>
        </p:txBody>
      </p:sp>
      <p:pic>
        <p:nvPicPr>
          <p:cNvPr id="4" name="Content Placeholder 3" descr="time out.jp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920" b="-192"/>
          <a:stretch/>
        </p:blipFill>
        <p:spPr>
          <a:xfrm>
            <a:off x="914400" y="1371601"/>
            <a:ext cx="7313613" cy="4837288"/>
          </a:xfrm>
        </p:spPr>
      </p:pic>
    </p:spTree>
    <p:extLst>
      <p:ext uri="{BB962C8B-B14F-4D97-AF65-F5344CB8AC3E}">
        <p14:creationId xmlns:p14="http://schemas.microsoft.com/office/powerpoint/2010/main" xmlns="" val="1291815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give them ice cream while you’re at it!</a:t>
            </a:r>
            <a:endParaRPr lang="en-US" dirty="0"/>
          </a:p>
        </p:txBody>
      </p:sp>
      <p:pic>
        <p:nvPicPr>
          <p:cNvPr id="4" name="Content Placeholder 3" descr="ice cream time out.jp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4991" b="9338"/>
          <a:stretch/>
        </p:blipFill>
        <p:spPr>
          <a:xfrm>
            <a:off x="1464733" y="1812916"/>
            <a:ext cx="6310489" cy="4480640"/>
          </a:xfrm>
        </p:spPr>
      </p:pic>
    </p:spTree>
    <p:extLst>
      <p:ext uri="{BB962C8B-B14F-4D97-AF65-F5344CB8AC3E}">
        <p14:creationId xmlns:p14="http://schemas.microsoft.com/office/powerpoint/2010/main" xmlns="" val="738830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t>
            </a:r>
            <a:r>
              <a:rPr lang="en-US" dirty="0"/>
              <a:t>I</a:t>
            </a:r>
            <a:r>
              <a:rPr lang="en-US" dirty="0" smtClean="0"/>
              <a:t>ntensity Attention (Social Disapproval?)</a:t>
            </a:r>
            <a:endParaRPr lang="en-US" dirty="0"/>
          </a:p>
        </p:txBody>
      </p:sp>
      <p:pic>
        <p:nvPicPr>
          <p:cNvPr id="4" name="Content Placeholder 3" descr="yellingkid-300x200.jp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b="5591"/>
          <a:stretch/>
        </p:blipFill>
        <p:spPr>
          <a:xfrm>
            <a:off x="914400" y="1809043"/>
            <a:ext cx="7313613" cy="4682067"/>
          </a:xfrm>
        </p:spPr>
      </p:pic>
    </p:spTree>
    <p:extLst>
      <p:ext uri="{BB962C8B-B14F-4D97-AF65-F5344CB8AC3E}">
        <p14:creationId xmlns:p14="http://schemas.microsoft.com/office/powerpoint/2010/main" xmlns="" val="2675775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Yelling is the Reward</a:t>
            </a:r>
            <a:endParaRPr lang="en-US" dirty="0"/>
          </a:p>
        </p:txBody>
      </p:sp>
      <p:pic>
        <p:nvPicPr>
          <p:cNvPr id="4" name="Content Placeholder 3" descr="defiant.jp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98" b="3557"/>
          <a:stretch/>
        </p:blipFill>
        <p:spPr>
          <a:xfrm>
            <a:off x="1888067" y="1371600"/>
            <a:ext cx="5534378" cy="5178927"/>
          </a:xfrm>
        </p:spPr>
      </p:pic>
    </p:spTree>
    <p:extLst>
      <p:ext uri="{BB962C8B-B14F-4D97-AF65-F5344CB8AC3E}">
        <p14:creationId xmlns:p14="http://schemas.microsoft.com/office/powerpoint/2010/main" xmlns="" val="262735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the Delivery</a:t>
            </a:r>
            <a:endParaRPr lang="en-US" dirty="0"/>
          </a:p>
        </p:txBody>
      </p:sp>
      <p:pic>
        <p:nvPicPr>
          <p:cNvPr id="4" name="Content Placeholder 3" descr="cheering for kid.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5555" b="5555"/>
          <a:stretch>
            <a:fillRect/>
          </a:stretch>
        </p:blipFill>
        <p:spPr/>
      </p:pic>
    </p:spTree>
    <p:extLst>
      <p:ext uri="{BB962C8B-B14F-4D97-AF65-F5344CB8AC3E}">
        <p14:creationId xmlns:p14="http://schemas.microsoft.com/office/powerpoint/2010/main" xmlns="" val="3037969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is a Skill to Build</a:t>
            </a:r>
            <a:endParaRPr lang="en-US" dirty="0"/>
          </a:p>
        </p:txBody>
      </p:sp>
      <p:pic>
        <p:nvPicPr>
          <p:cNvPr id="4" name="Content Placeholder 3" descr="compliant kids.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2258" r="2258"/>
          <a:stretch>
            <a:fillRect/>
          </a:stretch>
        </p:blipFill>
        <p:spPr/>
      </p:pic>
    </p:spTree>
    <p:extLst>
      <p:ext uri="{BB962C8B-B14F-4D97-AF65-F5344CB8AC3E}">
        <p14:creationId xmlns:p14="http://schemas.microsoft.com/office/powerpoint/2010/main" xmlns="" val="642132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Withholding may be the best Punisher</a:t>
            </a:r>
            <a:endParaRPr lang="en-US" dirty="0"/>
          </a:p>
        </p:txBody>
      </p:sp>
      <p:pic>
        <p:nvPicPr>
          <p:cNvPr id="4" name="Content Placeholder 3" descr="parent ignor kid.jp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17681" b="20695"/>
          <a:stretch/>
        </p:blipFill>
        <p:spPr>
          <a:xfrm>
            <a:off x="1718735" y="1675736"/>
            <a:ext cx="5619044" cy="5182264"/>
          </a:xfrm>
        </p:spPr>
      </p:pic>
    </p:spTree>
    <p:extLst>
      <p:ext uri="{BB962C8B-B14F-4D97-AF65-F5344CB8AC3E}">
        <p14:creationId xmlns:p14="http://schemas.microsoft.com/office/powerpoint/2010/main" xmlns="" val="2693175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Than Punishing</a:t>
            </a:r>
            <a:endParaRPr lang="en-US" dirty="0"/>
          </a:p>
        </p:txBody>
      </p:sp>
      <p:pic>
        <p:nvPicPr>
          <p:cNvPr id="4" name="Content Placeholder 3" descr="reward system- dangle carrot.jp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2302" t="1633" r="2" b="2280"/>
          <a:stretch/>
        </p:blipFill>
        <p:spPr>
          <a:xfrm>
            <a:off x="1580444" y="1371600"/>
            <a:ext cx="5517445" cy="5182155"/>
          </a:xfrm>
        </p:spPr>
      </p:pic>
    </p:spTree>
    <p:extLst>
      <p:ext uri="{BB962C8B-B14F-4D97-AF65-F5344CB8AC3E}">
        <p14:creationId xmlns:p14="http://schemas.microsoft.com/office/powerpoint/2010/main" xmlns="" val="1730368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Take Away</a:t>
            </a:r>
            <a:endParaRPr lang="en-US" dirty="0"/>
          </a:p>
        </p:txBody>
      </p:sp>
      <p:sp>
        <p:nvSpPr>
          <p:cNvPr id="3" name="Content Placeholder 2"/>
          <p:cNvSpPr>
            <a:spLocks noGrp="1"/>
          </p:cNvSpPr>
          <p:nvPr>
            <p:ph idx="1"/>
          </p:nvPr>
        </p:nvSpPr>
        <p:spPr/>
        <p:txBody>
          <a:bodyPr>
            <a:normAutofit fontScale="85000" lnSpcReduction="10000"/>
          </a:bodyPr>
          <a:lstStyle/>
          <a:p>
            <a:pPr marL="342900" marR="0" lvl="0" indent="-342900">
              <a:spcBef>
                <a:spcPts val="0"/>
              </a:spcBef>
              <a:spcAft>
                <a:spcPts val="0"/>
              </a:spcAft>
              <a:buFont typeface="+mj-lt"/>
              <a:buAutoNum type="arabicPeriod"/>
            </a:pPr>
            <a:r>
              <a:rPr lang="en-US" dirty="0">
                <a:latin typeface="Cambria"/>
                <a:ea typeface="ＭＳ 明朝"/>
                <a:cs typeface="Times New Roman"/>
              </a:rPr>
              <a:t>SHOW kids what is important by making space and time for </a:t>
            </a:r>
            <a:r>
              <a:rPr lang="en-US" dirty="0" smtClean="0">
                <a:latin typeface="Cambria"/>
                <a:ea typeface="ＭＳ 明朝"/>
                <a:cs typeface="Times New Roman"/>
              </a:rPr>
              <a:t>Homework</a:t>
            </a:r>
            <a:endParaRPr lang="en-US" dirty="0">
              <a:latin typeface="Cambria"/>
              <a:ea typeface="ＭＳ 明朝"/>
              <a:cs typeface="Times New Roman"/>
            </a:endParaRPr>
          </a:p>
          <a:p>
            <a:pPr marL="342900" marR="0" lvl="0" indent="-342900">
              <a:spcBef>
                <a:spcPts val="0"/>
              </a:spcBef>
              <a:spcAft>
                <a:spcPts val="0"/>
              </a:spcAft>
              <a:buFont typeface="+mj-lt"/>
              <a:buAutoNum type="arabicPeriod"/>
            </a:pPr>
            <a:r>
              <a:rPr lang="en-US" dirty="0" smtClean="0">
                <a:latin typeface="Cambria"/>
                <a:ea typeface="ＭＳ 明朝"/>
                <a:cs typeface="Times New Roman"/>
              </a:rPr>
              <a:t>IF     </a:t>
            </a:r>
            <a:r>
              <a:rPr lang="en-US" dirty="0" err="1" smtClean="0">
                <a:solidFill>
                  <a:srgbClr val="000000"/>
                </a:solidFill>
                <a:latin typeface="Wingdings"/>
                <a:ea typeface="ＭＳ 明朝"/>
                <a:cs typeface="Times New Roman"/>
              </a:rPr>
              <a:t>è</a:t>
            </a:r>
            <a:r>
              <a:rPr lang="en-US" dirty="0" smtClean="0">
                <a:solidFill>
                  <a:srgbClr val="000000"/>
                </a:solidFill>
                <a:latin typeface="Wingdings"/>
                <a:ea typeface="ＭＳ 明朝"/>
                <a:cs typeface="Times New Roman"/>
              </a:rPr>
              <a:t> </a:t>
            </a:r>
            <a:r>
              <a:rPr lang="en-US" dirty="0" smtClean="0">
                <a:solidFill>
                  <a:srgbClr val="000000"/>
                </a:solidFill>
                <a:latin typeface="Cambria"/>
                <a:ea typeface="ＭＳ 明朝"/>
                <a:cs typeface="Times New Roman"/>
              </a:rPr>
              <a:t>Then…If you do your homework then you can…..</a:t>
            </a:r>
            <a:endParaRPr lang="en-US" dirty="0">
              <a:latin typeface="Cambria"/>
              <a:ea typeface="ＭＳ 明朝"/>
              <a:cs typeface="Times New Roman"/>
            </a:endParaRPr>
          </a:p>
          <a:p>
            <a:pPr marL="342900" marR="0" lvl="0" indent="-342900">
              <a:spcBef>
                <a:spcPts val="0"/>
              </a:spcBef>
              <a:spcAft>
                <a:spcPts val="0"/>
              </a:spcAft>
              <a:buFont typeface="+mj-lt"/>
              <a:buAutoNum type="arabicPeriod"/>
            </a:pPr>
            <a:r>
              <a:rPr lang="en-US" dirty="0">
                <a:latin typeface="Cambria"/>
                <a:ea typeface="ＭＳ 明朝"/>
                <a:cs typeface="Times New Roman"/>
              </a:rPr>
              <a:t>Build compliance </a:t>
            </a:r>
            <a:r>
              <a:rPr lang="en-US" dirty="0" smtClean="0">
                <a:latin typeface="Cambria"/>
                <a:ea typeface="ＭＳ 明朝"/>
                <a:cs typeface="Times New Roman"/>
              </a:rPr>
              <a:t>skills throughout the day</a:t>
            </a:r>
            <a:endParaRPr lang="en-US" dirty="0">
              <a:latin typeface="Cambria"/>
              <a:ea typeface="ＭＳ 明朝"/>
              <a:cs typeface="Times New Roman"/>
            </a:endParaRPr>
          </a:p>
          <a:p>
            <a:pPr marL="342900" marR="0" lvl="0" indent="-342900">
              <a:spcBef>
                <a:spcPts val="0"/>
              </a:spcBef>
              <a:spcAft>
                <a:spcPts val="0"/>
              </a:spcAft>
              <a:buFont typeface="+mj-lt"/>
              <a:buAutoNum type="arabicPeriod"/>
            </a:pPr>
            <a:r>
              <a:rPr lang="en-US" dirty="0">
                <a:latin typeface="Cambria"/>
                <a:ea typeface="ＭＳ 明朝"/>
                <a:cs typeface="Times New Roman"/>
              </a:rPr>
              <a:t>Withhold competing </a:t>
            </a:r>
            <a:r>
              <a:rPr lang="en-US" dirty="0" err="1">
                <a:latin typeface="Cambria"/>
                <a:ea typeface="ＭＳ 明朝"/>
                <a:cs typeface="Times New Roman"/>
              </a:rPr>
              <a:t>reinforcers</a:t>
            </a:r>
            <a:endParaRPr lang="en-US" dirty="0">
              <a:latin typeface="Cambria"/>
              <a:ea typeface="ＭＳ 明朝"/>
              <a:cs typeface="Times New Roman"/>
            </a:endParaRPr>
          </a:p>
          <a:p>
            <a:pPr marL="342900" marR="0" lvl="0" indent="-342900">
              <a:spcBef>
                <a:spcPts val="0"/>
              </a:spcBef>
              <a:spcAft>
                <a:spcPts val="0"/>
              </a:spcAft>
              <a:buFont typeface="+mj-lt"/>
              <a:buAutoNum type="arabicPeriod"/>
            </a:pPr>
            <a:r>
              <a:rPr lang="en-US" dirty="0">
                <a:latin typeface="Cambria"/>
                <a:ea typeface="ＭＳ 明朝"/>
                <a:cs typeface="Times New Roman"/>
              </a:rPr>
              <a:t>Scale demands and gradually increase expectations</a:t>
            </a:r>
          </a:p>
          <a:p>
            <a:pPr marL="342900" marR="0" lvl="0" indent="-342900">
              <a:spcBef>
                <a:spcPts val="0"/>
              </a:spcBef>
              <a:spcAft>
                <a:spcPts val="0"/>
              </a:spcAft>
              <a:buFont typeface="+mj-lt"/>
              <a:buAutoNum type="arabicPeriod"/>
            </a:pPr>
            <a:r>
              <a:rPr lang="en-US" dirty="0">
                <a:latin typeface="Cambria"/>
                <a:ea typeface="ＭＳ 明朝"/>
                <a:cs typeface="Times New Roman"/>
              </a:rPr>
              <a:t>Control the delivery of high intensity attention</a:t>
            </a:r>
          </a:p>
          <a:p>
            <a:pPr marL="342900" marR="0" lvl="0" indent="-342900">
              <a:spcBef>
                <a:spcPts val="0"/>
              </a:spcBef>
              <a:spcAft>
                <a:spcPts val="0"/>
              </a:spcAft>
              <a:buFont typeface="+mj-lt"/>
              <a:buAutoNum type="arabicPeriod"/>
            </a:pPr>
            <a:r>
              <a:rPr lang="en-US" dirty="0">
                <a:latin typeface="Cambria"/>
                <a:ea typeface="ＭＳ 明朝"/>
                <a:cs typeface="Times New Roman"/>
              </a:rPr>
              <a:t>Control the delivery of all privileges</a:t>
            </a:r>
          </a:p>
          <a:p>
            <a:pPr marL="342900" marR="0" lvl="0" indent="-342900">
              <a:spcBef>
                <a:spcPts val="0"/>
              </a:spcBef>
              <a:spcAft>
                <a:spcPts val="0"/>
              </a:spcAft>
              <a:buFont typeface="+mj-lt"/>
              <a:buAutoNum type="arabicPeriod"/>
            </a:pPr>
            <a:r>
              <a:rPr lang="en-US" dirty="0">
                <a:latin typeface="Cambria"/>
                <a:ea typeface="ＭＳ 明朝"/>
                <a:cs typeface="Times New Roman"/>
              </a:rPr>
              <a:t>Do not pair homework with the removal of their favorite thing.</a:t>
            </a:r>
          </a:p>
          <a:p>
            <a:pPr marL="342900" marR="0" lvl="0" indent="-342900">
              <a:spcBef>
                <a:spcPts val="0"/>
              </a:spcBef>
              <a:spcAft>
                <a:spcPts val="0"/>
              </a:spcAft>
              <a:buFont typeface="+mj-lt"/>
              <a:buAutoNum type="arabicPeriod"/>
            </a:pPr>
            <a:r>
              <a:rPr lang="en-US" dirty="0">
                <a:latin typeface="Cambria"/>
                <a:ea typeface="ＭＳ 明朝"/>
                <a:cs typeface="Times New Roman"/>
              </a:rPr>
              <a:t>Never use time out during homework!</a:t>
            </a:r>
          </a:p>
          <a:p>
            <a:pPr marL="342900" marR="0" lvl="0" indent="-342900">
              <a:spcBef>
                <a:spcPts val="0"/>
              </a:spcBef>
              <a:spcAft>
                <a:spcPts val="0"/>
              </a:spcAft>
              <a:buFont typeface="+mj-lt"/>
              <a:buAutoNum type="arabicPeriod"/>
            </a:pPr>
            <a:r>
              <a:rPr lang="en-US" dirty="0">
                <a:latin typeface="Cambria"/>
                <a:ea typeface="ＭＳ 明朝"/>
                <a:cs typeface="Times New Roman"/>
              </a:rPr>
              <a:t>Maintain the demand until they comply &amp; block all forms of reinforcement until they comply (including </a:t>
            </a:r>
            <a:r>
              <a:rPr lang="en-US" dirty="0" smtClean="0">
                <a:latin typeface="Cambria"/>
                <a:ea typeface="ＭＳ 明朝"/>
                <a:cs typeface="Times New Roman"/>
              </a:rPr>
              <a:t>arguing with </a:t>
            </a:r>
            <a:r>
              <a:rPr lang="en-US" dirty="0">
                <a:latin typeface="Cambria"/>
                <a:ea typeface="ＭＳ 明朝"/>
                <a:cs typeface="Times New Roman"/>
              </a:rPr>
              <a:t>you).</a:t>
            </a:r>
          </a:p>
          <a:p>
            <a:pPr marL="342900" marR="0" lvl="0" indent="-342900">
              <a:spcBef>
                <a:spcPts val="0"/>
              </a:spcBef>
              <a:spcAft>
                <a:spcPts val="0"/>
              </a:spcAft>
              <a:buFont typeface="+mj-lt"/>
              <a:buAutoNum type="arabicPeriod"/>
            </a:pPr>
            <a:r>
              <a:rPr lang="en-US" dirty="0">
                <a:solidFill>
                  <a:srgbClr val="000000"/>
                </a:solidFill>
                <a:latin typeface="Cambria"/>
                <a:ea typeface="ＭＳ 明朝"/>
                <a:cs typeface="Times New Roman"/>
              </a:rPr>
              <a:t> Stay Calm!</a:t>
            </a:r>
            <a:endParaRPr lang="en-US" dirty="0">
              <a:latin typeface="Cambria"/>
              <a:ea typeface="ＭＳ 明朝"/>
              <a:cs typeface="Times New Roman"/>
            </a:endParaRPr>
          </a:p>
          <a:p>
            <a:pPr marL="457200" marR="0">
              <a:spcBef>
                <a:spcPts val="0"/>
              </a:spcBef>
              <a:spcAft>
                <a:spcPts val="0"/>
              </a:spcAft>
            </a:pPr>
            <a:r>
              <a:rPr lang="en-US" dirty="0">
                <a:latin typeface="Cambria"/>
                <a:ea typeface="ＭＳ 明朝"/>
                <a:cs typeface="Times New Roman"/>
              </a:rPr>
              <a:t> </a:t>
            </a:r>
          </a:p>
          <a:p>
            <a:endParaRPr lang="en-US" dirty="0"/>
          </a:p>
        </p:txBody>
      </p:sp>
    </p:spTree>
    <p:extLst>
      <p:ext uri="{BB962C8B-B14F-4D97-AF65-F5344CB8AC3E}">
        <p14:creationId xmlns:p14="http://schemas.microsoft.com/office/powerpoint/2010/main" xmlns="" val="106617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Can Be….</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descr="Homework headach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88065" y="2336800"/>
            <a:ext cx="5171499" cy="3454400"/>
          </a:xfrm>
          <a:prstGeom prst="rect">
            <a:avLst/>
          </a:prstGeom>
        </p:spPr>
      </p:pic>
    </p:spTree>
    <p:extLst>
      <p:ext uri="{BB962C8B-B14F-4D97-AF65-F5344CB8AC3E}">
        <p14:creationId xmlns:p14="http://schemas.microsoft.com/office/powerpoint/2010/main" xmlns="" val="3827819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is just like going to sleep?</a:t>
            </a:r>
            <a:endParaRPr lang="en-US" dirty="0"/>
          </a:p>
        </p:txBody>
      </p:sp>
      <p:pic>
        <p:nvPicPr>
          <p:cNvPr id="4" name="Content Placeholder 3" descr="Sleep hygiene.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8267" b="8267"/>
          <a:stretch>
            <a:fillRect/>
          </a:stretch>
        </p:blipFill>
        <p:spPr/>
      </p:pic>
    </p:spTree>
    <p:extLst>
      <p:ext uri="{BB962C8B-B14F-4D97-AF65-F5344CB8AC3E}">
        <p14:creationId xmlns:p14="http://schemas.microsoft.com/office/powerpoint/2010/main" xmlns="" val="894221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 toward homework nirvana!</a:t>
            </a:r>
            <a:endParaRPr lang="en-US" dirty="0"/>
          </a:p>
        </p:txBody>
      </p:sp>
      <p:pic>
        <p:nvPicPr>
          <p:cNvPr id="4" name="Content Placeholder 3" descr="Homework spot.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3784" b="3784"/>
          <a:stretch>
            <a:fillRect/>
          </a:stretch>
        </p:blipFill>
        <p:spPr/>
      </p:pic>
    </p:spTree>
    <p:extLst>
      <p:ext uri="{BB962C8B-B14F-4D97-AF65-F5344CB8AC3E}">
        <p14:creationId xmlns:p14="http://schemas.microsoft.com/office/powerpoint/2010/main" xmlns="" val="212351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Appropriate Behavior</a:t>
            </a:r>
            <a:endParaRPr lang="en-US" dirty="0"/>
          </a:p>
        </p:txBody>
      </p:sp>
      <p:pic>
        <p:nvPicPr>
          <p:cNvPr id="4" name="Content Placeholder 3" descr="calm parent.jp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1" r="1" b="527"/>
          <a:stretch/>
        </p:blipFill>
        <p:spPr>
          <a:xfrm>
            <a:off x="804334" y="1371600"/>
            <a:ext cx="8079186" cy="5317067"/>
          </a:xfrm>
        </p:spPr>
      </p:pic>
    </p:spTree>
    <p:extLst>
      <p:ext uri="{BB962C8B-B14F-4D97-AF65-F5344CB8AC3E}">
        <p14:creationId xmlns:p14="http://schemas.microsoft.com/office/powerpoint/2010/main" xmlns="" val="2828232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Appropriate Behavior</a:t>
            </a:r>
            <a:endParaRPr lang="en-US" dirty="0"/>
          </a:p>
        </p:txBody>
      </p:sp>
      <p:pic>
        <p:nvPicPr>
          <p:cNvPr id="4" name="Content Placeholder 3" descr="Angry parent.jp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181" t="-599" r="253" b="-601"/>
          <a:stretch/>
        </p:blipFill>
        <p:spPr>
          <a:xfrm>
            <a:off x="1651000" y="1524000"/>
            <a:ext cx="5573889" cy="4769555"/>
          </a:xfrm>
        </p:spPr>
      </p:pic>
    </p:spTree>
    <p:extLst>
      <p:ext uri="{BB962C8B-B14F-4D97-AF65-F5344CB8AC3E}">
        <p14:creationId xmlns:p14="http://schemas.microsoft.com/office/powerpoint/2010/main" xmlns="" val="2548945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 I can get away!</a:t>
            </a:r>
            <a:endParaRPr lang="en-US" dirty="0"/>
          </a:p>
        </p:txBody>
      </p:sp>
      <p:pic>
        <p:nvPicPr>
          <p:cNvPr id="4" name="Content Placeholder 3" descr="kid escaping.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703" b="703"/>
          <a:stretch>
            <a:fillRect/>
          </a:stretch>
        </p:blipFill>
        <p:spPr/>
      </p:pic>
    </p:spTree>
    <p:extLst>
      <p:ext uri="{BB962C8B-B14F-4D97-AF65-F5344CB8AC3E}">
        <p14:creationId xmlns:p14="http://schemas.microsoft.com/office/powerpoint/2010/main" xmlns="" val="508922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odds are you creating?</a:t>
            </a:r>
            <a:endParaRPr lang="en-US" dirty="0"/>
          </a:p>
        </p:txBody>
      </p:sp>
      <p:pic>
        <p:nvPicPr>
          <p:cNvPr id="4" name="Content Placeholder 3" descr="closed restaraunt.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776" b="776"/>
          <a:stretch>
            <a:fillRect/>
          </a:stretch>
        </p:blipFill>
        <p:spPr/>
      </p:pic>
    </p:spTree>
    <p:extLst>
      <p:ext uri="{BB962C8B-B14F-4D97-AF65-F5344CB8AC3E}">
        <p14:creationId xmlns:p14="http://schemas.microsoft.com/office/powerpoint/2010/main" xmlns="" val="2527832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 I can get FAR away!</a:t>
            </a:r>
            <a:endParaRPr lang="en-US" dirty="0"/>
          </a:p>
        </p:txBody>
      </p:sp>
      <p:pic>
        <p:nvPicPr>
          <p:cNvPr id="4" name="Content Placeholder 3" descr="kids escape 2.jp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31514" b="31514"/>
          <a:stretch>
            <a:fillRect/>
          </a:stretch>
        </p:blipFill>
        <p:spPr/>
      </p:pic>
    </p:spTree>
    <p:extLst>
      <p:ext uri="{BB962C8B-B14F-4D97-AF65-F5344CB8AC3E}">
        <p14:creationId xmlns:p14="http://schemas.microsoft.com/office/powerpoint/2010/main" xmlns="" val="26438070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1533</TotalTime>
  <Words>2106</Words>
  <Application>Microsoft Office PowerPoint</Application>
  <PresentationFormat>On-screen Show (4:3)</PresentationFormat>
  <Paragraphs>85</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Inkwell</vt:lpstr>
      <vt:lpstr>Homework Help</vt:lpstr>
      <vt:lpstr>Homework Can Be….</vt:lpstr>
      <vt:lpstr>Homework is just like going to sleep?</vt:lpstr>
      <vt:lpstr>First step toward homework nirvana!</vt:lpstr>
      <vt:lpstr>Model Appropriate Behavior</vt:lpstr>
      <vt:lpstr>Model Appropriate Behavior</vt:lpstr>
      <vt:lpstr>Sometimes I can get away!</vt:lpstr>
      <vt:lpstr>What odds are you creating?</vt:lpstr>
      <vt:lpstr>Sometimes I can get FAR away!</vt:lpstr>
      <vt:lpstr>Time Out</vt:lpstr>
      <vt:lpstr>Just give them ice cream while you’re at it!</vt:lpstr>
      <vt:lpstr>High Intensity Attention (Social Disapproval?)</vt:lpstr>
      <vt:lpstr>When Yelling is the Reward</vt:lpstr>
      <vt:lpstr>Control the Delivery</vt:lpstr>
      <vt:lpstr>Compliance is a Skill to Build</vt:lpstr>
      <vt:lpstr>Withholding may be the best Punisher</vt:lpstr>
      <vt:lpstr>Better Than Punishing</vt:lpstr>
      <vt:lpstr>Things to Take Away</vt:lpstr>
    </vt:vector>
  </TitlesOfParts>
  <Company>Kids First Spectrum Services,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Help</dc:title>
  <dc:creator>Misty  Jones</dc:creator>
  <cp:lastModifiedBy>temp</cp:lastModifiedBy>
  <cp:revision>16</cp:revision>
  <cp:lastPrinted>2015-10-13T15:09:24Z</cp:lastPrinted>
  <dcterms:created xsi:type="dcterms:W3CDTF">2015-10-07T17:22:43Z</dcterms:created>
  <dcterms:modified xsi:type="dcterms:W3CDTF">2015-10-13T15:18:24Z</dcterms:modified>
</cp:coreProperties>
</file>